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73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1" d="100"/>
          <a:sy n="61" d="100"/>
        </p:scale>
        <p:origin x="-1680" y="-77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0CB36B-7027-4E95-A9FE-C1928266F3EC}" type="datetimeFigureOut">
              <a:rPr lang="ru-RU" smtClean="0"/>
              <a:t>23.09.2019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A4C5B4-2A7B-461C-AB61-E690633F4B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99449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CAF5B9-CC1E-4A3E-B04F-728BB30B0B5D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6287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EFC6A-EBA3-4025-B786-F9C26C611D9D}" type="datetimeFigureOut">
              <a:rPr lang="ru-RU" smtClean="0"/>
              <a:t>23.09.2019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E242C-BEFA-4FF1-92C1-AAA27A03FC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33107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EFC6A-EBA3-4025-B786-F9C26C611D9D}" type="datetimeFigureOut">
              <a:rPr lang="ru-RU" smtClean="0"/>
              <a:t>23.09.2019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E242C-BEFA-4FF1-92C1-AAA27A03FC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828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EFC6A-EBA3-4025-B786-F9C26C611D9D}" type="datetimeFigureOut">
              <a:rPr lang="ru-RU" smtClean="0"/>
              <a:t>23.09.2019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E242C-BEFA-4FF1-92C1-AAA27A03FC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06973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EFC6A-EBA3-4025-B786-F9C26C611D9D}" type="datetimeFigureOut">
              <a:rPr lang="ru-RU" smtClean="0"/>
              <a:t>23.09.2019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E242C-BEFA-4FF1-92C1-AAA27A03FC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81485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EFC6A-EBA3-4025-B786-F9C26C611D9D}" type="datetimeFigureOut">
              <a:rPr lang="ru-RU" smtClean="0"/>
              <a:t>23.09.2019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E242C-BEFA-4FF1-92C1-AAA27A03FC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377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EFC6A-EBA3-4025-B786-F9C26C611D9D}" type="datetimeFigureOut">
              <a:rPr lang="ru-RU" smtClean="0"/>
              <a:t>23.09.2019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E242C-BEFA-4FF1-92C1-AAA27A03FC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80390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EFC6A-EBA3-4025-B786-F9C26C611D9D}" type="datetimeFigureOut">
              <a:rPr lang="ru-RU" smtClean="0"/>
              <a:t>23.09.2019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E242C-BEFA-4FF1-92C1-AAA27A03FC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63884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EFC6A-EBA3-4025-B786-F9C26C611D9D}" type="datetimeFigureOut">
              <a:rPr lang="ru-RU" smtClean="0"/>
              <a:t>23.09.2019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E242C-BEFA-4FF1-92C1-AAA27A03FC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61647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EFC6A-EBA3-4025-B786-F9C26C611D9D}" type="datetimeFigureOut">
              <a:rPr lang="ru-RU" smtClean="0"/>
              <a:t>23.09.2019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E242C-BEFA-4FF1-92C1-AAA27A03FC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0606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EFC6A-EBA3-4025-B786-F9C26C611D9D}" type="datetimeFigureOut">
              <a:rPr lang="ru-RU" smtClean="0"/>
              <a:t>23.09.2019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E242C-BEFA-4FF1-92C1-AAA27A03FC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78976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EFC6A-EBA3-4025-B786-F9C26C611D9D}" type="datetimeFigureOut">
              <a:rPr lang="ru-RU" smtClean="0"/>
              <a:t>23.09.2019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E242C-BEFA-4FF1-92C1-AAA27A03FC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12889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1EFC6A-EBA3-4025-B786-F9C26C611D9D}" type="datetimeFigureOut">
              <a:rPr lang="ru-RU" smtClean="0"/>
              <a:t>23.09.2019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0E242C-BEFA-4FF1-92C1-AAA27A03FC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48956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microsoft.com/office/2007/relationships/hdphoto" Target="../media/hdphoto1.wdp"/><Relationship Id="rId3" Type="http://schemas.openxmlformats.org/officeDocument/2006/relationships/image" Target="../media/image1.gif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11" Type="http://schemas.openxmlformats.org/officeDocument/2006/relationships/image" Target="../media/image9.jpeg"/><Relationship Id="rId5" Type="http://schemas.openxmlformats.org/officeDocument/2006/relationships/image" Target="../media/image3.gif"/><Relationship Id="rId10" Type="http://schemas.openxmlformats.org/officeDocument/2006/relationships/image" Target="../media/image8.png"/><Relationship Id="rId4" Type="http://schemas.openxmlformats.org/officeDocument/2006/relationships/image" Target="../media/image2.gif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Кольцо 12"/>
          <p:cNvSpPr/>
          <p:nvPr/>
        </p:nvSpPr>
        <p:spPr>
          <a:xfrm>
            <a:off x="1119334" y="1302295"/>
            <a:ext cx="6650050" cy="5049436"/>
          </a:xfrm>
          <a:prstGeom prst="donut">
            <a:avLst>
              <a:gd name="adj" fmla="val 8168"/>
            </a:avLst>
          </a:prstGeom>
          <a:solidFill>
            <a:schemeClr val="accent1">
              <a:lumMod val="60000"/>
              <a:lumOff val="40000"/>
              <a:alpha val="37000"/>
            </a:schemeClr>
          </a:solidFill>
          <a:ln w="19050">
            <a:noFill/>
            <a:prstDash val="sysDash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9979" tIns="39990" rIns="79979" bIns="39990" spcCol="0"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 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0438" y="125771"/>
            <a:ext cx="8946057" cy="829353"/>
          </a:xfrm>
          <a:prstGeom prst="rect">
            <a:avLst/>
          </a:prstGeom>
        </p:spPr>
        <p:txBody>
          <a:bodyPr vert="horz" wrap="none" lIns="91424" tIns="45712" rIns="91424" bIns="45712" rtlCol="0" anchor="ctr">
            <a:normAutofit/>
          </a:bodyPr>
          <a:lstStyle/>
          <a:p>
            <a:pPr defTabSz="914239">
              <a:spcBef>
                <a:spcPct val="0"/>
              </a:spcBef>
            </a:pPr>
            <a:r>
              <a:rPr lang="ru-RU" sz="2100" b="1" dirty="0">
                <a:solidFill>
                  <a:srgbClr val="005AA9"/>
                </a:solidFill>
                <a:latin typeface="Arial Narrow" panose="020B0606020202030204" pitchFamily="34" charset="0"/>
                <a:ea typeface="+mj-ea"/>
                <a:cs typeface="+mj-cs"/>
              </a:rPr>
              <a:t>ОСНОВНЫЕ ПОКАЗАТЕЛИ ДЕЯТЕЛЬНОСТИ ФНС </a:t>
            </a:r>
            <a:r>
              <a:rPr lang="ru-RU" sz="2100" b="1" dirty="0" smtClean="0">
                <a:solidFill>
                  <a:srgbClr val="005AA9"/>
                </a:solidFill>
                <a:latin typeface="Arial Narrow" panose="020B0606020202030204" pitchFamily="34" charset="0"/>
                <a:ea typeface="+mj-ea"/>
                <a:cs typeface="+mj-cs"/>
              </a:rPr>
              <a:t>РОССИИ </a:t>
            </a:r>
          </a:p>
          <a:p>
            <a:pPr defTabSz="914239">
              <a:spcBef>
                <a:spcPct val="0"/>
              </a:spcBef>
            </a:pPr>
            <a:r>
              <a:rPr lang="ru-RU" sz="2100" b="1" dirty="0" smtClean="0">
                <a:solidFill>
                  <a:srgbClr val="005AA9"/>
                </a:solidFill>
                <a:latin typeface="Arial Narrow" panose="020B0606020202030204" pitchFamily="34" charset="0"/>
                <a:ea typeface="+mj-ea"/>
                <a:cs typeface="+mj-cs"/>
              </a:rPr>
              <a:t>ЗА </a:t>
            </a:r>
            <a:r>
              <a:rPr lang="en-US" sz="2100" b="1" dirty="0" smtClean="0">
                <a:solidFill>
                  <a:srgbClr val="005AA9"/>
                </a:solidFill>
                <a:latin typeface="Arial Narrow" panose="020B0606020202030204" pitchFamily="34" charset="0"/>
                <a:ea typeface="+mj-ea"/>
                <a:cs typeface="+mj-cs"/>
              </a:rPr>
              <a:t>I</a:t>
            </a:r>
            <a:r>
              <a:rPr lang="ru-RU" sz="2100" b="1" dirty="0" smtClean="0">
                <a:solidFill>
                  <a:srgbClr val="005AA9"/>
                </a:solidFill>
                <a:latin typeface="Arial Narrow" panose="020B0606020202030204" pitchFamily="34" charset="0"/>
                <a:ea typeface="+mj-ea"/>
                <a:cs typeface="+mj-cs"/>
              </a:rPr>
              <a:t> ПОЛУГОДИЕ 2019 ГОДА</a:t>
            </a:r>
            <a:endParaRPr lang="ru-RU" sz="2100" b="1" dirty="0">
              <a:solidFill>
                <a:srgbClr val="005AA9"/>
              </a:solidFill>
              <a:latin typeface="Arial Narrow" panose="020B0606020202030204" pitchFamily="34" charset="0"/>
              <a:ea typeface="+mj-ea"/>
              <a:cs typeface="+mj-cs"/>
            </a:endParaRPr>
          </a:p>
        </p:txBody>
      </p:sp>
      <p:sp>
        <p:nvSpPr>
          <p:cNvPr id="93" name="TextBox 92"/>
          <p:cNvSpPr txBox="1"/>
          <p:nvPr/>
        </p:nvSpPr>
        <p:spPr>
          <a:xfrm>
            <a:off x="5915881" y="1018897"/>
            <a:ext cx="2770854" cy="661121"/>
          </a:xfrm>
          <a:prstGeom prst="rect">
            <a:avLst/>
          </a:prstGeom>
        </p:spPr>
        <p:txBody>
          <a:bodyPr vert="horz" wrap="none" lIns="91424" tIns="45712" rIns="91424" bIns="45712" rtlCol="0" anchor="ctr">
            <a:normAutofit/>
          </a:bodyPr>
          <a:lstStyle>
            <a:defPPr>
              <a:defRPr lang="ru-RU"/>
            </a:defPPr>
            <a:lvl1pPr marR="0" indent="0" algn="ctr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500" b="1" i="0" u="none" strike="noStrike" cap="none" spc="0" normalizeH="0" baseline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1100" dirty="0"/>
              <a:t>КОЛИЧЕСТВО ВЫЕЗДНЫХ </a:t>
            </a:r>
          </a:p>
          <a:p>
            <a:r>
              <a:rPr lang="ru-RU" sz="1100" dirty="0"/>
              <a:t>НАЛОГОВЫХ ПРОВЕРОК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4051626" y="746098"/>
            <a:ext cx="2613908" cy="661121"/>
          </a:xfrm>
          <a:prstGeom prst="rect">
            <a:avLst/>
          </a:prstGeom>
        </p:spPr>
        <p:txBody>
          <a:bodyPr vert="horz" wrap="none" lIns="91424" tIns="45712" rIns="91424" bIns="45712" rtlCol="0" anchor="ctr">
            <a:normAutofit/>
          </a:bodyPr>
          <a:lstStyle>
            <a:defPPr>
              <a:defRPr lang="ru-RU"/>
            </a:defPPr>
            <a:lvl1pPr marR="0" indent="0" algn="ctr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500" b="1" i="0" u="none" strike="noStrike" cap="none" spc="0" normalizeH="0" baseline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1100" dirty="0"/>
              <a:t>ДОНАЧИСЛЕНО НА ОДНУ </a:t>
            </a:r>
          </a:p>
          <a:p>
            <a:r>
              <a:rPr lang="ru-RU" sz="1100" dirty="0"/>
              <a:t>ВЫЕЗДНУЮ ПРОВЕРКУ</a:t>
            </a:r>
          </a:p>
        </p:txBody>
      </p:sp>
      <p:pic>
        <p:nvPicPr>
          <p:cNvPr id="1027" name="Picture 3" descr="\\10.200.101.36\папка отдела ммп\Коллегии\картинки\Аниме\пр копия.gif"/>
          <p:cNvPicPr>
            <a:picLocks noChangeAspect="1" noChangeArrowheads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6643" y="1273749"/>
            <a:ext cx="743944" cy="789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5" name="TextBox 64"/>
          <p:cNvSpPr txBox="1"/>
          <p:nvPr/>
        </p:nvSpPr>
        <p:spPr>
          <a:xfrm>
            <a:off x="5519564" y="1689020"/>
            <a:ext cx="492596" cy="360994"/>
          </a:xfrm>
          <a:prstGeom prst="rect">
            <a:avLst/>
          </a:prstGeom>
        </p:spPr>
        <p:txBody>
          <a:bodyPr vert="horz" wrap="none" lIns="91424" tIns="45712" rIns="91424" bIns="45712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1600" dirty="0" smtClean="0"/>
              <a:t>21,5 </a:t>
            </a:r>
            <a:r>
              <a:rPr lang="ru-RU" sz="900" dirty="0"/>
              <a:t>МЛН. РУБ.</a:t>
            </a:r>
          </a:p>
        </p:txBody>
      </p:sp>
      <p:pic>
        <p:nvPicPr>
          <p:cNvPr id="66" name="Picture 2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98727">
            <a:off x="6377489" y="1748558"/>
            <a:ext cx="1464478" cy="8605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7" name="TextBox 66"/>
          <p:cNvSpPr txBox="1"/>
          <p:nvPr/>
        </p:nvSpPr>
        <p:spPr>
          <a:xfrm>
            <a:off x="7138429" y="1558565"/>
            <a:ext cx="492596" cy="360994"/>
          </a:xfrm>
          <a:prstGeom prst="rect">
            <a:avLst/>
          </a:prstGeom>
        </p:spPr>
        <p:txBody>
          <a:bodyPr vert="horz" wrap="none" lIns="91424" tIns="45712" rIns="91424" bIns="45712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10,7 </a:t>
            </a:r>
            <a:r>
              <a:rPr lang="ru-RU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ТЫС. ЕД.</a:t>
            </a:r>
          </a:p>
        </p:txBody>
      </p:sp>
      <p:pic>
        <p:nvPicPr>
          <p:cNvPr id="69" name="Picture 2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5601" y="3238356"/>
            <a:ext cx="989855" cy="11046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4" name="TextBox 73"/>
          <p:cNvSpPr txBox="1"/>
          <p:nvPr/>
        </p:nvSpPr>
        <p:spPr>
          <a:xfrm>
            <a:off x="5400811" y="1397574"/>
            <a:ext cx="492596" cy="360994"/>
          </a:xfrm>
          <a:prstGeom prst="rect">
            <a:avLst/>
          </a:prstGeom>
        </p:spPr>
        <p:txBody>
          <a:bodyPr vert="horz" wrap="none" lIns="91424" tIns="45712" rIns="91424" bIns="45712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16,3 </a:t>
            </a:r>
            <a:r>
              <a:rPr lang="ru-RU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МЛН. РУБ.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5246339" y="2765194"/>
            <a:ext cx="3551424" cy="849038"/>
          </a:xfrm>
          <a:prstGeom prst="rect">
            <a:avLst/>
          </a:prstGeom>
        </p:spPr>
        <p:txBody>
          <a:bodyPr vert="horz" wrap="none" lIns="91424" tIns="45712" rIns="91424" bIns="45712" rtlCol="0" anchor="ctr">
            <a:normAutofit/>
          </a:bodyPr>
          <a:lstStyle/>
          <a:p>
            <a:pPr algn="ctr" defTabSz="914239">
              <a:spcBef>
                <a:spcPct val="0"/>
              </a:spcBef>
            </a:pPr>
            <a:r>
              <a:rPr lang="ru-RU" sz="1100" b="1" dirty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  <a:ea typeface="+mj-ea"/>
                <a:cs typeface="+mj-cs"/>
              </a:rPr>
              <a:t>КОЛИЧЕСТВО РЕШЕНИЙ СУДОВ ПО СПОРАМ ,</a:t>
            </a:r>
          </a:p>
          <a:p>
            <a:pPr algn="ctr" defTabSz="914239">
              <a:spcBef>
                <a:spcPct val="0"/>
              </a:spcBef>
            </a:pPr>
            <a:r>
              <a:rPr lang="ru-RU" sz="1100" b="1" dirty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  <a:ea typeface="+mj-ea"/>
                <a:cs typeface="+mj-cs"/>
              </a:rPr>
              <a:t>ПРОШЕДШИМ ДОСУДЕБНОЕ УРЕГУЛИРОВАНИЕ</a:t>
            </a:r>
          </a:p>
        </p:txBody>
      </p:sp>
      <p:pic>
        <p:nvPicPr>
          <p:cNvPr id="32" name="Picture 2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EA"/>
              </a:clrFrom>
              <a:clrTo>
                <a:srgbClr val="FFFFEA">
                  <a:alpha val="0"/>
                </a:srgbClr>
              </a:clrTo>
            </a:clrChange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1728" y="3553731"/>
            <a:ext cx="724061" cy="6898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" name="TextBox 35"/>
          <p:cNvSpPr txBox="1"/>
          <p:nvPr/>
        </p:nvSpPr>
        <p:spPr>
          <a:xfrm>
            <a:off x="3220212" y="5283978"/>
            <a:ext cx="3199024" cy="414676"/>
          </a:xfrm>
          <a:prstGeom prst="rect">
            <a:avLst/>
          </a:prstGeom>
          <a:noFill/>
        </p:spPr>
        <p:txBody>
          <a:bodyPr vert="horz" wrap="none" lIns="91232" tIns="45616" rIns="91232" bIns="45616" rtlCol="0" anchor="ctr">
            <a:noAutofit/>
          </a:bodyPr>
          <a:lstStyle>
            <a:defPPr>
              <a:defRPr lang="ru-RU"/>
            </a:defPPr>
            <a:lvl1pPr defTabSz="1040850">
              <a:spcBef>
                <a:spcPct val="0"/>
              </a:spcBef>
              <a:defRPr sz="1600" b="1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pPr algn="ctr"/>
            <a:r>
              <a:rPr lang="ru-RU" sz="1100" dirty="0">
                <a:solidFill>
                  <a:schemeClr val="tx2">
                    <a:lumMod val="75000"/>
                  </a:schemeClr>
                </a:solidFill>
              </a:rPr>
              <a:t>ОТНОШЕНИЕ ЗАДОЛЖЕННОСТИ К </a:t>
            </a:r>
          </a:p>
          <a:p>
            <a:pPr algn="ctr"/>
            <a:r>
              <a:rPr lang="ru-RU" sz="1100" dirty="0">
                <a:solidFill>
                  <a:schemeClr val="tx2">
                    <a:lumMod val="75000"/>
                  </a:schemeClr>
                </a:solidFill>
              </a:rPr>
              <a:t>ПОСТУПЛЕНИЯМ</a:t>
            </a:r>
          </a:p>
        </p:txBody>
      </p:sp>
      <p:pic>
        <p:nvPicPr>
          <p:cNvPr id="38" name="Picture 2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120391">
            <a:off x="4058488" y="5852494"/>
            <a:ext cx="743915" cy="7351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" name="TextBox 44"/>
          <p:cNvSpPr txBox="1"/>
          <p:nvPr/>
        </p:nvSpPr>
        <p:spPr>
          <a:xfrm>
            <a:off x="90439" y="3228777"/>
            <a:ext cx="2940891" cy="769166"/>
          </a:xfrm>
          <a:prstGeom prst="rect">
            <a:avLst/>
          </a:prstGeom>
        </p:spPr>
        <p:txBody>
          <a:bodyPr vert="horz" wrap="none" lIns="91424" tIns="45712" rIns="91424" bIns="45712" rtlCol="0" anchor="ctr">
            <a:normAutofit/>
          </a:bodyPr>
          <a:lstStyle>
            <a:defPPr>
              <a:defRPr lang="ru-RU"/>
            </a:defPPr>
            <a:lvl1pPr algn="ctr" defTabSz="914239">
              <a:spcBef>
                <a:spcPct val="0"/>
              </a:spcBef>
              <a:defRPr sz="1100" b="1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cap="all" dirty="0"/>
              <a:t>Уровень удовлетворенности </a:t>
            </a:r>
            <a:r>
              <a:rPr lang="ru-RU" cap="all" dirty="0" smtClean="0"/>
              <a:t>граждан </a:t>
            </a:r>
          </a:p>
          <a:p>
            <a:r>
              <a:rPr lang="ru-RU" cap="all" dirty="0" smtClean="0"/>
              <a:t>качеством </a:t>
            </a:r>
            <a:r>
              <a:rPr lang="ru-RU" cap="all" dirty="0"/>
              <a:t>предоставления </a:t>
            </a:r>
            <a:endParaRPr lang="ru-RU" cap="all" dirty="0" smtClean="0"/>
          </a:p>
          <a:p>
            <a:r>
              <a:rPr lang="ru-RU" cap="all" dirty="0" smtClean="0"/>
              <a:t>государственных услуг</a:t>
            </a:r>
            <a:r>
              <a:rPr lang="ru-RU" sz="1400" cap="all" dirty="0" smtClean="0"/>
              <a:t>**</a:t>
            </a:r>
            <a:endParaRPr lang="ru-RU" sz="1400" cap="all" dirty="0"/>
          </a:p>
        </p:txBody>
      </p:sp>
      <p:pic>
        <p:nvPicPr>
          <p:cNvPr id="46" name="Picture 7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1261" y="3907795"/>
            <a:ext cx="547522" cy="7708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0" name="TextBox 49"/>
          <p:cNvSpPr txBox="1"/>
          <p:nvPr/>
        </p:nvSpPr>
        <p:spPr>
          <a:xfrm>
            <a:off x="-3484" y="1469057"/>
            <a:ext cx="3026585" cy="952186"/>
          </a:xfrm>
          <a:prstGeom prst="rect">
            <a:avLst/>
          </a:prstGeom>
        </p:spPr>
        <p:txBody>
          <a:bodyPr vert="horz" wrap="none" lIns="91424" tIns="45712" rIns="91424" bIns="45712" rtlCol="0" anchor="ctr">
            <a:normAutofit/>
          </a:bodyPr>
          <a:lstStyle/>
          <a:p>
            <a:pPr algn="ctr" defTabSz="914239">
              <a:spcBef>
                <a:spcPct val="0"/>
              </a:spcBef>
            </a:pPr>
            <a:r>
              <a:rPr lang="ru-RU" sz="1100" b="1" dirty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  <a:ea typeface="+mj-ea"/>
                <a:cs typeface="+mj-cs"/>
              </a:rPr>
              <a:t>ДОЛЯ НАЛОГОПЛАТЕЛЬЩИКОВ, </a:t>
            </a:r>
          </a:p>
          <a:p>
            <a:pPr algn="ctr" defTabSz="914239">
              <a:spcBef>
                <a:spcPct val="0"/>
              </a:spcBef>
            </a:pPr>
            <a:r>
              <a:rPr lang="ru-RU" sz="1100" b="1" dirty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  <a:ea typeface="+mj-ea"/>
                <a:cs typeface="+mj-cs"/>
              </a:rPr>
              <a:t>УДОВЛЕТВОРИТЕЛЬНО </a:t>
            </a:r>
          </a:p>
          <a:p>
            <a:pPr algn="ctr" defTabSz="914239">
              <a:spcBef>
                <a:spcPct val="0"/>
              </a:spcBef>
            </a:pPr>
            <a:r>
              <a:rPr lang="ru-RU" sz="1100" b="1" dirty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  <a:ea typeface="+mj-ea"/>
                <a:cs typeface="+mj-cs"/>
              </a:rPr>
              <a:t>ОЦЕНИВАЮЩИХ РАБОТУ ФНС РОССИИ</a:t>
            </a:r>
          </a:p>
          <a:p>
            <a:pPr algn="ctr" defTabSz="914239">
              <a:spcBef>
                <a:spcPct val="0"/>
              </a:spcBef>
            </a:pPr>
            <a:r>
              <a:rPr lang="ru-RU" sz="1100" b="1" dirty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  <a:ea typeface="+mj-ea"/>
                <a:cs typeface="+mj-cs"/>
              </a:rPr>
              <a:t>ПО ПРОТИВОДЕЙСТВИЮ КОРРУПЦИИ</a:t>
            </a:r>
          </a:p>
        </p:txBody>
      </p:sp>
      <p:pic>
        <p:nvPicPr>
          <p:cNvPr id="51" name="Picture 3"/>
          <p:cNvPicPr>
            <a:picLocks noChangeAspect="1" noChangeArrowheads="1"/>
          </p:cNvPicPr>
          <p:nvPr/>
        </p:nvPicPr>
        <p:blipFill>
          <a:blip r:embed="rId9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7200" y="2586371"/>
            <a:ext cx="377702" cy="4006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2" name="Прямоугольник 51"/>
          <p:cNvSpPr/>
          <p:nvPr/>
        </p:nvSpPr>
        <p:spPr>
          <a:xfrm>
            <a:off x="754379" y="2384030"/>
            <a:ext cx="525645" cy="753707"/>
          </a:xfrm>
          <a:prstGeom prst="rect">
            <a:avLst/>
          </a:prstGeom>
          <a:noFill/>
        </p:spPr>
        <p:txBody>
          <a:bodyPr wrap="square" lIns="80147" tIns="40074" rIns="80147" bIns="40074">
            <a:spAutoFit/>
          </a:bodyPr>
          <a:lstStyle/>
          <a:p>
            <a:pPr algn="ctr"/>
            <a:r>
              <a:rPr lang="en-US" sz="4200" b="1" dirty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X</a:t>
            </a:r>
            <a:endParaRPr lang="ru-RU" sz="4200" b="1" dirty="0">
              <a:ln w="1905"/>
              <a:solidFill>
                <a:srgbClr val="C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5" name="Кольцо 54"/>
          <p:cNvSpPr/>
          <p:nvPr/>
        </p:nvSpPr>
        <p:spPr>
          <a:xfrm>
            <a:off x="3390599" y="2785912"/>
            <a:ext cx="1894770" cy="1939655"/>
          </a:xfrm>
          <a:prstGeom prst="donut">
            <a:avLst>
              <a:gd name="adj" fmla="val 16344"/>
            </a:avLst>
          </a:prstGeom>
          <a:solidFill>
            <a:schemeClr val="accent1">
              <a:lumMod val="60000"/>
              <a:lumOff val="40000"/>
            </a:schemeClr>
          </a:solidFill>
          <a:ln w="19050">
            <a:noFill/>
            <a:prstDash val="sysDash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9979" tIns="39990" rIns="79979" bIns="39990" spcCol="0"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6" name="Овал 55"/>
          <p:cNvSpPr/>
          <p:nvPr/>
        </p:nvSpPr>
        <p:spPr>
          <a:xfrm>
            <a:off x="4290423" y="2775893"/>
            <a:ext cx="307873" cy="326553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147" tIns="40074" rIns="80147" bIns="40074" rtlCol="0" anchor="ctr"/>
          <a:lstStyle/>
          <a:p>
            <a:pPr algn="ctr"/>
            <a:r>
              <a:rPr lang="ru-RU" dirty="0" smtClean="0"/>
              <a:t>1</a:t>
            </a:r>
            <a:endParaRPr lang="ru-RU" dirty="0"/>
          </a:p>
        </p:txBody>
      </p:sp>
      <p:sp>
        <p:nvSpPr>
          <p:cNvPr id="61" name="Овал 60"/>
          <p:cNvSpPr/>
          <p:nvPr/>
        </p:nvSpPr>
        <p:spPr>
          <a:xfrm>
            <a:off x="4769376" y="3046813"/>
            <a:ext cx="307873" cy="326553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147" tIns="40074" rIns="80147" bIns="40074" rtlCol="0" anchor="ctr"/>
          <a:lstStyle/>
          <a:p>
            <a:pPr algn="ctr"/>
            <a:r>
              <a:rPr lang="ru-RU" dirty="0" smtClean="0"/>
              <a:t>2</a:t>
            </a:r>
            <a:endParaRPr lang="ru-RU" dirty="0"/>
          </a:p>
        </p:txBody>
      </p:sp>
      <p:sp>
        <p:nvSpPr>
          <p:cNvPr id="63" name="Овал 62"/>
          <p:cNvSpPr/>
          <p:nvPr/>
        </p:nvSpPr>
        <p:spPr>
          <a:xfrm>
            <a:off x="4825023" y="4106411"/>
            <a:ext cx="307873" cy="326553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147" tIns="40074" rIns="80147" bIns="40074" rtlCol="0" anchor="ctr"/>
          <a:lstStyle/>
          <a:p>
            <a:pPr algn="ctr"/>
            <a:r>
              <a:rPr lang="ru-RU" dirty="0" smtClean="0"/>
              <a:t>4</a:t>
            </a:r>
            <a:endParaRPr lang="ru-RU" dirty="0"/>
          </a:p>
        </p:txBody>
      </p:sp>
      <p:sp>
        <p:nvSpPr>
          <p:cNvPr id="64" name="Овал 63"/>
          <p:cNvSpPr/>
          <p:nvPr/>
        </p:nvSpPr>
        <p:spPr>
          <a:xfrm>
            <a:off x="4978960" y="3540003"/>
            <a:ext cx="307873" cy="326553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147" tIns="40074" rIns="80147" bIns="40074" rtlCol="0" anchor="ctr"/>
          <a:lstStyle/>
          <a:p>
            <a:pPr algn="ctr"/>
            <a:r>
              <a:rPr lang="ru-RU" dirty="0" smtClean="0"/>
              <a:t>3</a:t>
            </a:r>
            <a:endParaRPr lang="ru-RU" dirty="0"/>
          </a:p>
        </p:txBody>
      </p:sp>
      <p:sp>
        <p:nvSpPr>
          <p:cNvPr id="80" name="Овал 79"/>
          <p:cNvSpPr/>
          <p:nvPr/>
        </p:nvSpPr>
        <p:spPr>
          <a:xfrm>
            <a:off x="3435053" y="3865528"/>
            <a:ext cx="307873" cy="326553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147" tIns="40074" rIns="80147" bIns="40074" rtlCol="0" anchor="ctr"/>
          <a:lstStyle/>
          <a:p>
            <a:pPr algn="ctr"/>
            <a:r>
              <a:rPr lang="ru-RU" dirty="0" smtClean="0"/>
              <a:t>7</a:t>
            </a:r>
            <a:endParaRPr lang="ru-RU" dirty="0"/>
          </a:p>
        </p:txBody>
      </p:sp>
      <p:sp>
        <p:nvSpPr>
          <p:cNvPr id="81" name="Овал 80"/>
          <p:cNvSpPr/>
          <p:nvPr/>
        </p:nvSpPr>
        <p:spPr>
          <a:xfrm>
            <a:off x="3449989" y="3274881"/>
            <a:ext cx="307873" cy="326553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147" tIns="40074" rIns="80147" bIns="40074" rtlCol="0" anchor="ctr"/>
          <a:lstStyle/>
          <a:p>
            <a:pPr algn="ctr"/>
            <a:r>
              <a:rPr lang="ru-RU" dirty="0" smtClean="0"/>
              <a:t>8</a:t>
            </a:r>
            <a:endParaRPr lang="ru-RU" dirty="0"/>
          </a:p>
        </p:txBody>
      </p:sp>
      <p:sp>
        <p:nvSpPr>
          <p:cNvPr id="42" name="TextBox 41"/>
          <p:cNvSpPr txBox="1"/>
          <p:nvPr/>
        </p:nvSpPr>
        <p:spPr>
          <a:xfrm>
            <a:off x="5592119" y="2059948"/>
            <a:ext cx="492596" cy="360994"/>
          </a:xfrm>
          <a:prstGeom prst="rect">
            <a:avLst/>
          </a:prstGeom>
          <a:noFill/>
        </p:spPr>
        <p:txBody>
          <a:bodyPr vert="horz" wrap="none" lIns="91424" tIns="45712" rIns="91424" bIns="45712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2100" dirty="0" smtClean="0">
                <a:solidFill>
                  <a:schemeClr val="accent6">
                    <a:lumMod val="75000"/>
                  </a:schemeClr>
                </a:solidFill>
              </a:rPr>
              <a:t>22,7 </a:t>
            </a:r>
            <a:r>
              <a:rPr lang="ru-RU" sz="1100" dirty="0">
                <a:solidFill>
                  <a:schemeClr val="accent6">
                    <a:lumMod val="75000"/>
                  </a:schemeClr>
                </a:solidFill>
              </a:rPr>
              <a:t>МЛН. РУБ.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7352753" y="1827851"/>
            <a:ext cx="492596" cy="360994"/>
          </a:xfrm>
          <a:prstGeom prst="rect">
            <a:avLst/>
          </a:prstGeom>
          <a:noFill/>
        </p:spPr>
        <p:txBody>
          <a:bodyPr vert="horz" wrap="none" lIns="91424" tIns="45712" rIns="91424" bIns="45712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1600" dirty="0" smtClean="0"/>
              <a:t>7,6 </a:t>
            </a:r>
            <a:r>
              <a:rPr lang="ru-RU" sz="1100" dirty="0"/>
              <a:t>ТЫС. ЕД.</a:t>
            </a:r>
            <a:endParaRPr lang="ru-RU" sz="1600" dirty="0"/>
          </a:p>
        </p:txBody>
      </p:sp>
      <p:sp>
        <p:nvSpPr>
          <p:cNvPr id="58" name="TextBox 57"/>
          <p:cNvSpPr txBox="1"/>
          <p:nvPr/>
        </p:nvSpPr>
        <p:spPr>
          <a:xfrm>
            <a:off x="5436896" y="4735212"/>
            <a:ext cx="3199024" cy="414676"/>
          </a:xfrm>
          <a:prstGeom prst="rect">
            <a:avLst/>
          </a:prstGeom>
          <a:noFill/>
        </p:spPr>
        <p:txBody>
          <a:bodyPr vert="horz" wrap="none" lIns="91232" tIns="45616" rIns="91232" bIns="45616" rtlCol="0" anchor="ctr">
            <a:noAutofit/>
          </a:bodyPr>
          <a:lstStyle>
            <a:defPPr>
              <a:defRPr lang="ru-RU"/>
            </a:defPPr>
            <a:lvl1pPr defTabSz="1040850">
              <a:spcBef>
                <a:spcPct val="0"/>
              </a:spcBef>
              <a:defRPr sz="1600" b="1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pPr algn="ctr"/>
            <a:r>
              <a:rPr lang="ru-RU" sz="1100" dirty="0" smtClean="0">
                <a:solidFill>
                  <a:schemeClr val="tx2">
                    <a:lumMod val="75000"/>
                  </a:schemeClr>
                </a:solidFill>
              </a:rPr>
              <a:t>ПОСТУПЛЕНИЯ В ПРОЦЕДУРАХ</a:t>
            </a:r>
            <a:endParaRPr lang="ru-RU" sz="1100" dirty="0">
              <a:solidFill>
                <a:schemeClr val="tx2">
                  <a:lumMod val="75000"/>
                </a:schemeClr>
              </a:solidFill>
            </a:endParaRPr>
          </a:p>
          <a:p>
            <a:pPr algn="ctr"/>
            <a:r>
              <a:rPr lang="ru-RU" sz="1100" dirty="0" smtClean="0">
                <a:solidFill>
                  <a:schemeClr val="tx2">
                    <a:lumMod val="75000"/>
                  </a:schemeClr>
                </a:solidFill>
              </a:rPr>
              <a:t>БАНКРОТСТВА</a:t>
            </a:r>
            <a:endParaRPr lang="ru-RU" sz="11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72" name="Овал 71"/>
          <p:cNvSpPr/>
          <p:nvPr/>
        </p:nvSpPr>
        <p:spPr>
          <a:xfrm>
            <a:off x="4341692" y="4395992"/>
            <a:ext cx="307873" cy="326553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147" tIns="40074" rIns="80147" bIns="40074" rtlCol="0" anchor="ctr"/>
          <a:lstStyle/>
          <a:p>
            <a:pPr algn="ctr"/>
            <a:r>
              <a:rPr lang="ru-RU" dirty="0" smtClean="0"/>
              <a:t>5</a:t>
            </a:r>
            <a:endParaRPr lang="ru-RU" dirty="0"/>
          </a:p>
        </p:txBody>
      </p:sp>
      <p:sp>
        <p:nvSpPr>
          <p:cNvPr id="73" name="TextBox 72"/>
          <p:cNvSpPr txBox="1"/>
          <p:nvPr/>
        </p:nvSpPr>
        <p:spPr>
          <a:xfrm>
            <a:off x="707491" y="4601514"/>
            <a:ext cx="2940891" cy="769166"/>
          </a:xfrm>
          <a:prstGeom prst="rect">
            <a:avLst/>
          </a:prstGeom>
          <a:noFill/>
        </p:spPr>
        <p:txBody>
          <a:bodyPr vert="horz" wrap="none" lIns="91424" tIns="45712" rIns="91424" bIns="45712" rtlCol="0" anchor="ctr">
            <a:normAutofit/>
          </a:bodyPr>
          <a:lstStyle/>
          <a:p>
            <a:pPr algn="ctr" defTabSz="914239">
              <a:spcBef>
                <a:spcPct val="0"/>
              </a:spcBef>
            </a:pPr>
            <a:r>
              <a:rPr lang="ru-RU" sz="1100" b="1" dirty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  <a:ea typeface="+mj-ea"/>
                <a:cs typeface="+mj-cs"/>
              </a:rPr>
              <a:t>КОЛИЧЕСТВО ПАКЕТОВ ЭЛЕКТРОННЫХ ДОКУМЕНТОВ, </a:t>
            </a:r>
          </a:p>
          <a:p>
            <a:pPr algn="ctr" defTabSz="914239">
              <a:spcBef>
                <a:spcPct val="0"/>
              </a:spcBef>
            </a:pPr>
            <a:r>
              <a:rPr lang="ru-RU" sz="1100" b="1" dirty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  <a:ea typeface="+mj-ea"/>
                <a:cs typeface="+mj-cs"/>
              </a:rPr>
              <a:t>НАПРАВЛЕННЫХ НА ГОСУДАРСТВЕННУЮ </a:t>
            </a:r>
          </a:p>
          <a:p>
            <a:pPr algn="ctr" defTabSz="914239">
              <a:spcBef>
                <a:spcPct val="0"/>
              </a:spcBef>
            </a:pPr>
            <a:r>
              <a:rPr lang="ru-RU" sz="1100" b="1" dirty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  <a:ea typeface="+mj-ea"/>
                <a:cs typeface="+mj-cs"/>
              </a:rPr>
              <a:t>РЕГИСТРАЦИЮ ЧЕРЕЗ ИНТЕРНЕТ</a:t>
            </a:r>
          </a:p>
        </p:txBody>
      </p:sp>
      <p:grpSp>
        <p:nvGrpSpPr>
          <p:cNvPr id="76" name="Группа 3"/>
          <p:cNvGrpSpPr>
            <a:grpSpLocks/>
          </p:cNvGrpSpPr>
          <p:nvPr/>
        </p:nvGrpSpPr>
        <p:grpSpPr bwMode="auto">
          <a:xfrm>
            <a:off x="1742781" y="5385241"/>
            <a:ext cx="457492" cy="511127"/>
            <a:chOff x="937692" y="2537617"/>
            <a:chExt cx="525831" cy="621260"/>
          </a:xfrm>
        </p:grpSpPr>
        <p:pic>
          <p:nvPicPr>
            <p:cNvPr id="77" name="Рисунок 58"/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58466" y="2537617"/>
              <a:ext cx="405057" cy="4879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8" name="Рисунок 60"/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01316" y="2593479"/>
              <a:ext cx="405057" cy="4879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9" name="Рисунок 67"/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37692" y="2670967"/>
              <a:ext cx="405057" cy="4879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85" name="Овал 84"/>
          <p:cNvSpPr/>
          <p:nvPr/>
        </p:nvSpPr>
        <p:spPr>
          <a:xfrm>
            <a:off x="3754699" y="4293847"/>
            <a:ext cx="307873" cy="326553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147" tIns="40074" rIns="80147" bIns="40074" rtlCol="0" anchor="ctr"/>
          <a:lstStyle/>
          <a:p>
            <a:pPr algn="ctr"/>
            <a:r>
              <a:rPr lang="ru-RU" dirty="0"/>
              <a:t>6</a:t>
            </a:r>
          </a:p>
        </p:txBody>
      </p:sp>
      <p:pic>
        <p:nvPicPr>
          <p:cNvPr id="59" name="Picture 3" descr="C:\Users\0000-05-767\Desktop\politics-600x450.jpg"/>
          <p:cNvPicPr>
            <a:picLocks noChangeAspect="1" noChangeArrowheads="1"/>
          </p:cNvPicPr>
          <p:nvPr/>
        </p:nvPicPr>
        <p:blipFill>
          <a:blip r:embed="rId11" cstate="print">
            <a:duotone>
              <a:schemeClr val="accent1">
                <a:shade val="45000"/>
                <a:satMod val="135000"/>
              </a:schemeClr>
              <a:prstClr val="white"/>
            </a:duotone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3546" y="5204624"/>
            <a:ext cx="769311" cy="6119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0" name="TextBox 59"/>
          <p:cNvSpPr txBox="1"/>
          <p:nvPr/>
        </p:nvSpPr>
        <p:spPr>
          <a:xfrm>
            <a:off x="7694577" y="2160188"/>
            <a:ext cx="492596" cy="360994"/>
          </a:xfrm>
          <a:prstGeom prst="rect">
            <a:avLst/>
          </a:prstGeom>
          <a:noFill/>
        </p:spPr>
        <p:txBody>
          <a:bodyPr vert="horz" wrap="none" lIns="91424" tIns="45712" rIns="91424" bIns="45712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2100" dirty="0" smtClean="0">
                <a:solidFill>
                  <a:schemeClr val="accent6">
                    <a:lumMod val="75000"/>
                  </a:schemeClr>
                </a:solidFill>
              </a:rPr>
              <a:t>4,9 </a:t>
            </a:r>
            <a:r>
              <a:rPr lang="ru-RU" sz="1100" dirty="0">
                <a:solidFill>
                  <a:schemeClr val="accent6">
                    <a:lumMod val="75000"/>
                  </a:schemeClr>
                </a:solidFill>
              </a:rPr>
              <a:t>ТЫС.ЕД.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251520" y="5887225"/>
            <a:ext cx="951136" cy="566111"/>
          </a:xfrm>
          <a:prstGeom prst="rect">
            <a:avLst/>
          </a:prstGeom>
        </p:spPr>
        <p:txBody>
          <a:bodyPr vert="horz" wrap="none" lIns="91424" tIns="45712" rIns="91424" bIns="45712" rtlCol="0" anchor="ctr">
            <a:noAutofit/>
          </a:bodyPr>
          <a:lstStyle/>
          <a:p>
            <a:pPr defTabSz="914239">
              <a:spcBef>
                <a:spcPct val="0"/>
              </a:spcBef>
            </a:pPr>
            <a:r>
              <a:rPr lang="en-US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+mj-ea"/>
                <a:cs typeface="+mj-cs"/>
              </a:rPr>
              <a:t>I </a:t>
            </a:r>
            <a:r>
              <a:rPr lang="ru-RU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+mj-ea"/>
                <a:cs typeface="+mj-cs"/>
              </a:rPr>
              <a:t>полугодие 2017 года</a:t>
            </a:r>
            <a:endParaRPr lang="ru-RU" sz="1200" b="1" dirty="0">
              <a:solidFill>
                <a:schemeClr val="tx1">
                  <a:lumMod val="65000"/>
                  <a:lumOff val="35000"/>
                </a:schemeClr>
              </a:solidFill>
              <a:latin typeface="Arial Narrow" panose="020B0606020202030204" pitchFamily="34" charset="0"/>
              <a:ea typeface="+mj-ea"/>
              <a:cs typeface="+mj-cs"/>
            </a:endParaRPr>
          </a:p>
          <a:p>
            <a:pPr defTabSz="914239">
              <a:spcBef>
                <a:spcPct val="0"/>
              </a:spcBef>
            </a:pPr>
            <a:r>
              <a:rPr lang="en-US" sz="1400" b="1" dirty="0" smtClean="0">
                <a:solidFill>
                  <a:srgbClr val="005AA9"/>
                </a:solidFill>
                <a:latin typeface="Arial Narrow" panose="020B0606020202030204" pitchFamily="34" charset="0"/>
                <a:ea typeface="+mj-ea"/>
                <a:cs typeface="+mj-cs"/>
              </a:rPr>
              <a:t>I </a:t>
            </a:r>
            <a:r>
              <a:rPr lang="ru-RU" sz="1400" b="1" dirty="0" smtClean="0">
                <a:solidFill>
                  <a:srgbClr val="005AA9"/>
                </a:solidFill>
                <a:latin typeface="Arial Narrow" panose="020B0606020202030204" pitchFamily="34" charset="0"/>
                <a:ea typeface="+mj-ea"/>
                <a:cs typeface="+mj-cs"/>
              </a:rPr>
              <a:t>полугодие 2018 года</a:t>
            </a:r>
            <a:endParaRPr lang="ru-RU" sz="1400" b="1" dirty="0">
              <a:solidFill>
                <a:srgbClr val="005AA9"/>
              </a:solidFill>
              <a:latin typeface="Arial Narrow" panose="020B0606020202030204" pitchFamily="34" charset="0"/>
              <a:ea typeface="+mj-ea"/>
              <a:cs typeface="+mj-cs"/>
            </a:endParaRPr>
          </a:p>
          <a:p>
            <a:pPr defTabSz="914239">
              <a:spcBef>
                <a:spcPct val="0"/>
              </a:spcBef>
            </a:pPr>
            <a:r>
              <a:rPr lang="en-US" sz="1600" b="1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ea typeface="+mj-ea"/>
                <a:cs typeface="+mj-cs"/>
              </a:rPr>
              <a:t>I </a:t>
            </a:r>
            <a:r>
              <a:rPr lang="ru-RU" sz="1600" b="1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ea typeface="+mj-ea"/>
                <a:cs typeface="+mj-cs"/>
              </a:rPr>
              <a:t>полугодие 2019 года</a:t>
            </a:r>
            <a:endParaRPr lang="ru-RU" sz="1600" b="1" dirty="0">
              <a:solidFill>
                <a:schemeClr val="accent6">
                  <a:lumMod val="75000"/>
                </a:schemeClr>
              </a:solidFill>
              <a:latin typeface="Arial Narrow" panose="020B0606020202030204" pitchFamily="34" charset="0"/>
              <a:ea typeface="+mj-ea"/>
              <a:cs typeface="+mj-cs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1830764" y="942669"/>
            <a:ext cx="3071528" cy="661121"/>
          </a:xfrm>
          <a:prstGeom prst="rect">
            <a:avLst/>
          </a:prstGeom>
        </p:spPr>
        <p:txBody>
          <a:bodyPr vert="horz" wrap="none" lIns="91424" tIns="45712" rIns="91424" bIns="45712" rtlCol="0" anchor="ctr">
            <a:noAutofit/>
          </a:bodyPr>
          <a:lstStyle>
            <a:defPPr>
              <a:defRPr lang="ru-RU"/>
            </a:defPPr>
            <a:lvl1pPr marR="0" indent="0" algn="ctr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500" b="1" i="0" u="none" strike="noStrike" cap="none" spc="0" normalizeH="0" baseline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1100" dirty="0"/>
              <a:t>РЕЗУЛЬТАТИВНОСТЬ ПРОВЕРОК </a:t>
            </a:r>
          </a:p>
          <a:p>
            <a:r>
              <a:rPr lang="ru-RU" sz="1100" dirty="0"/>
              <a:t>СОБЛЮДЕНИЯ ВАЛЮТНОГО </a:t>
            </a:r>
          </a:p>
          <a:p>
            <a:r>
              <a:rPr lang="ru-RU" sz="1100" dirty="0"/>
              <a:t>ЗАКОНОДАТЕЛЬСТВА</a:t>
            </a:r>
          </a:p>
          <a:p>
            <a:endParaRPr lang="ru-RU" sz="1100" dirty="0"/>
          </a:p>
        </p:txBody>
      </p:sp>
      <p:sp>
        <p:nvSpPr>
          <p:cNvPr id="91" name="Овал 90"/>
          <p:cNvSpPr/>
          <p:nvPr/>
        </p:nvSpPr>
        <p:spPr>
          <a:xfrm>
            <a:off x="3805977" y="2887540"/>
            <a:ext cx="307873" cy="326553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147" tIns="40074" rIns="80147" bIns="40074" rtlCol="0" anchor="ctr"/>
          <a:lstStyle/>
          <a:p>
            <a:pPr algn="ctr"/>
            <a:r>
              <a:rPr lang="ru-RU" dirty="0" smtClean="0"/>
              <a:t>9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2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13">
                    <a14:imgEffect>
                      <a14:backgroundRemoval t="0" b="99213" l="0" r="100000">
                        <a14:foregroundMark x1="42529" y1="77953" x2="42529" y2="77953"/>
                        <a14:foregroundMark x1="38506" y1="79528" x2="38506" y2="79528"/>
                        <a14:foregroundMark x1="41954" y1="85039" x2="41954" y2="85039"/>
                        <a14:foregroundMark x1="42529" y1="88976" x2="42529" y2="88976"/>
                        <a14:foregroundMark x1="47701" y1="86614" x2="47701" y2="86614"/>
                        <a14:foregroundMark x1="87931" y1="55906" x2="87931" y2="55906"/>
                        <a14:foregroundMark x1="12069" y1="64567" x2="12069" y2="64567"/>
                        <a14:foregroundMark x1="24138" y1="61417" x2="24138" y2="61417"/>
                        <a14:foregroundMark x1="9195" y1="47244" x2="9195" y2="47244"/>
                        <a14:foregroundMark x1="11494" y1="47244" x2="11494" y2="47244"/>
                        <a14:foregroundMark x1="14368" y1="45669" x2="14368" y2="45669"/>
                        <a14:foregroundMark x1="92529" y1="79528" x2="92529" y2="79528"/>
                        <a14:foregroundMark x1="79310" y1="43307" x2="79310" y2="43307"/>
                        <a14:foregroundMark x1="75862" y1="40157" x2="75862" y2="40157"/>
                      </a14:backgroundRemoval>
                    </a14:imgEffect>
                    <a14:imgEffect>
                      <a14:saturation sat="66000"/>
                    </a14:imgEffect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1934" y="1469057"/>
            <a:ext cx="829110" cy="6450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7" name="TextBox 46"/>
          <p:cNvSpPr txBox="1"/>
          <p:nvPr/>
        </p:nvSpPr>
        <p:spPr>
          <a:xfrm>
            <a:off x="1862211" y="2598018"/>
            <a:ext cx="525474" cy="426074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/>
          <a:p>
            <a: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rPr>
              <a:t>91%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1775348" y="2268496"/>
            <a:ext cx="525474" cy="426074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/>
          <a:p>
            <a: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rPr>
              <a:t>83%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2014611" y="2876650"/>
            <a:ext cx="525474" cy="426074"/>
          </a:xfrm>
          <a:prstGeom prst="rect">
            <a:avLst/>
          </a:prstGeom>
          <a:noFill/>
        </p:spPr>
        <p:txBody>
          <a:bodyPr vert="horz" wrap="none" lIns="104306" tIns="52153" rIns="104306" bIns="52153" rtlCol="0" anchor="ctr">
            <a:noAutofit/>
          </a:bodyPr>
          <a:lstStyle/>
          <a:p>
            <a: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2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rPr>
              <a:t>71%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6878995" y="3759843"/>
            <a:ext cx="576064" cy="398013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1800" dirty="0" smtClean="0"/>
              <a:t>4,4 </a:t>
            </a:r>
            <a:r>
              <a:rPr lang="ru-RU" sz="1050" dirty="0" smtClean="0"/>
              <a:t>ТЫС</a:t>
            </a:r>
            <a:r>
              <a:rPr lang="ru-RU" sz="1050" dirty="0"/>
              <a:t>. ДЕЛ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6732240" y="3429000"/>
            <a:ext cx="576064" cy="398013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4,8 </a:t>
            </a:r>
            <a:r>
              <a:rPr lang="ru-RU" sz="105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ТЫС. ДЕЛ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6966847" y="4130777"/>
            <a:ext cx="576064" cy="398013"/>
          </a:xfrm>
          <a:prstGeom prst="rect">
            <a:avLst/>
          </a:prstGeom>
          <a:noFill/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2100" dirty="0" smtClean="0">
                <a:solidFill>
                  <a:schemeClr val="accent6">
                    <a:lumMod val="75000"/>
                  </a:schemeClr>
                </a:solidFill>
              </a:rPr>
              <a:t>4,0</a:t>
            </a:r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1200" dirty="0">
                <a:solidFill>
                  <a:schemeClr val="accent6">
                    <a:lumMod val="75000"/>
                  </a:schemeClr>
                </a:solidFill>
              </a:rPr>
              <a:t>ТЫС. ДЕЛ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3922276" y="1592494"/>
            <a:ext cx="576064" cy="398013"/>
          </a:xfrm>
          <a:prstGeom prst="rect">
            <a:avLst/>
          </a:prstGeom>
          <a:noFill/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1800" dirty="0" smtClean="0"/>
              <a:t>100%</a:t>
            </a:r>
            <a:endParaRPr lang="ru-RU" sz="1800" dirty="0"/>
          </a:p>
        </p:txBody>
      </p:sp>
      <p:sp>
        <p:nvSpPr>
          <p:cNvPr id="83" name="TextBox 82"/>
          <p:cNvSpPr txBox="1"/>
          <p:nvPr/>
        </p:nvSpPr>
        <p:spPr>
          <a:xfrm>
            <a:off x="4064557" y="1891929"/>
            <a:ext cx="576064" cy="398013"/>
          </a:xfrm>
          <a:prstGeom prst="rect">
            <a:avLst/>
          </a:prstGeom>
          <a:noFill/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2100" smtClean="0">
                <a:solidFill>
                  <a:schemeClr val="accent6">
                    <a:lumMod val="75000"/>
                  </a:schemeClr>
                </a:solidFill>
              </a:rPr>
              <a:t>98</a:t>
            </a:r>
            <a:r>
              <a:rPr lang="ru-RU" sz="2100" smtClean="0">
                <a:solidFill>
                  <a:schemeClr val="accent6">
                    <a:lumMod val="75000"/>
                  </a:schemeClr>
                </a:solidFill>
              </a:rPr>
              <a:t>%</a:t>
            </a:r>
            <a:endParaRPr lang="ru-RU" sz="21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3707904" y="1350816"/>
            <a:ext cx="525474" cy="426074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/>
          <a:p>
            <a: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rPr>
              <a:t>92%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2401659" y="5483659"/>
            <a:ext cx="576064" cy="398013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1800" dirty="0" smtClean="0"/>
              <a:t>396,0 </a:t>
            </a:r>
            <a:r>
              <a:rPr lang="ru-RU" sz="1050" dirty="0" smtClean="0"/>
              <a:t>ТЫС. ЕД.</a:t>
            </a:r>
            <a:endParaRPr lang="ru-RU" sz="1050" dirty="0"/>
          </a:p>
        </p:txBody>
      </p:sp>
      <p:sp>
        <p:nvSpPr>
          <p:cNvPr id="57" name="TextBox 56"/>
          <p:cNvSpPr txBox="1"/>
          <p:nvPr/>
        </p:nvSpPr>
        <p:spPr>
          <a:xfrm>
            <a:off x="2267744" y="5229200"/>
            <a:ext cx="576064" cy="398013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303,0 </a:t>
            </a:r>
            <a:r>
              <a:rPr lang="ru-RU" sz="105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ТЫС. ЕД.</a:t>
            </a:r>
            <a:endParaRPr lang="ru-RU" sz="105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2555776" y="5806366"/>
            <a:ext cx="576064" cy="398013"/>
          </a:xfrm>
          <a:prstGeom prst="rect">
            <a:avLst/>
          </a:prstGeom>
          <a:noFill/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2100" dirty="0" smtClean="0">
                <a:solidFill>
                  <a:schemeClr val="accent6">
                    <a:lumMod val="75000"/>
                  </a:schemeClr>
                </a:solidFill>
              </a:rPr>
              <a:t>752,0</a:t>
            </a:r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1200" dirty="0" smtClean="0">
                <a:solidFill>
                  <a:schemeClr val="accent6">
                    <a:lumMod val="75000"/>
                  </a:schemeClr>
                </a:solidFill>
              </a:rPr>
              <a:t>ТЫС. ЕД.</a:t>
            </a:r>
            <a:endParaRPr lang="ru-RU" sz="12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5002328" y="6122339"/>
            <a:ext cx="576064" cy="398013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2100" dirty="0" smtClean="0">
                <a:solidFill>
                  <a:schemeClr val="accent6">
                    <a:lumMod val="75000"/>
                  </a:schemeClr>
                </a:solidFill>
              </a:rPr>
              <a:t>6,8%</a:t>
            </a:r>
            <a:endParaRPr lang="ru-RU" sz="21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4843392" y="5824629"/>
            <a:ext cx="576064" cy="398013"/>
          </a:xfrm>
          <a:prstGeom prst="rect">
            <a:avLst/>
          </a:prstGeom>
          <a:noFill/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1800" dirty="0" smtClean="0"/>
              <a:t>8,5%*</a:t>
            </a:r>
            <a:endParaRPr lang="ru-RU" sz="1800" dirty="0"/>
          </a:p>
        </p:txBody>
      </p:sp>
      <p:sp>
        <p:nvSpPr>
          <p:cNvPr id="90" name="TextBox 89"/>
          <p:cNvSpPr txBox="1"/>
          <p:nvPr/>
        </p:nvSpPr>
        <p:spPr>
          <a:xfrm>
            <a:off x="4664826" y="5568782"/>
            <a:ext cx="576064" cy="398013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11,4%</a:t>
            </a:r>
            <a:endParaRPr lang="ru-RU" sz="1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grpSp>
        <p:nvGrpSpPr>
          <p:cNvPr id="3" name="Группа 2"/>
          <p:cNvGrpSpPr/>
          <p:nvPr/>
        </p:nvGrpSpPr>
        <p:grpSpPr>
          <a:xfrm>
            <a:off x="5798690" y="6093296"/>
            <a:ext cx="3237805" cy="632085"/>
            <a:chOff x="5798690" y="5870021"/>
            <a:chExt cx="3237805" cy="632085"/>
          </a:xfrm>
        </p:grpSpPr>
        <p:sp>
          <p:nvSpPr>
            <p:cNvPr id="92" name="TextBox 91"/>
            <p:cNvSpPr txBox="1"/>
            <p:nvPr/>
          </p:nvSpPr>
          <p:spPr>
            <a:xfrm>
              <a:off x="5820283" y="5870021"/>
              <a:ext cx="3216212" cy="451324"/>
            </a:xfrm>
            <a:prstGeom prst="rect">
              <a:avLst/>
            </a:prstGeom>
          </p:spPr>
          <p:txBody>
            <a:bodyPr vert="horz" wrap="none" lIns="104306" tIns="52153" rIns="104306" bIns="52153" rtlCol="0" anchor="ctr">
              <a:noAutofit/>
            </a:bodyPr>
            <a:lstStyle>
              <a:defPPr>
                <a:defRPr lang="ru-RU"/>
              </a:defPPr>
              <a:lvl1pPr marR="0" indent="0" defTabSz="1043056" fontAlgn="auto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600" b="1" i="0" u="none" strike="noStrike" cap="none" spc="0" normalizeH="0" baseline="0">
                  <a:ln>
                    <a:noFill/>
                  </a:ln>
                  <a:solidFill>
                    <a:srgbClr val="005AA9"/>
                  </a:solidFill>
                  <a:effectLst/>
                  <a:uLnTx/>
                  <a:uFillTx/>
                  <a:latin typeface="Arial Narrow" panose="020B0606020202030204" pitchFamily="34" charset="0"/>
                  <a:ea typeface="+mj-ea"/>
                  <a:cs typeface="+mj-cs"/>
                </a:defRPr>
              </a:lvl1pPr>
            </a:lstStyle>
            <a:p>
              <a:r>
                <a:rPr lang="ru-RU" sz="1100" dirty="0" smtClean="0"/>
                <a:t>* - </a:t>
              </a:r>
              <a:r>
                <a:rPr lang="ru-RU" sz="1100" dirty="0"/>
                <a:t>без учета «</a:t>
              </a:r>
              <a:r>
                <a:rPr lang="ru-RU" sz="1100" dirty="0" smtClean="0"/>
                <a:t>разового» списания </a:t>
              </a:r>
            </a:p>
            <a:p>
              <a:r>
                <a:rPr lang="ru-RU" sz="1100" dirty="0" smtClean="0"/>
                <a:t>по </a:t>
              </a:r>
              <a:r>
                <a:rPr lang="ru-RU" sz="1100" dirty="0"/>
                <a:t>ФЗ от 28.12.2017 № 436-ФЗ</a:t>
              </a:r>
            </a:p>
          </p:txBody>
        </p:sp>
        <p:sp>
          <p:nvSpPr>
            <p:cNvPr id="97" name="TextBox 96"/>
            <p:cNvSpPr txBox="1"/>
            <p:nvPr/>
          </p:nvSpPr>
          <p:spPr>
            <a:xfrm>
              <a:off x="5798690" y="6216468"/>
              <a:ext cx="2999073" cy="285638"/>
            </a:xfrm>
            <a:prstGeom prst="rect">
              <a:avLst/>
            </a:prstGeom>
          </p:spPr>
          <p:txBody>
            <a:bodyPr vert="horz" wrap="none" lIns="104306" tIns="52153" rIns="104306" bIns="52153" rtlCol="0" anchor="ctr">
              <a:noAutofit/>
            </a:bodyPr>
            <a:lstStyle>
              <a:defPPr>
                <a:defRPr lang="ru-RU"/>
              </a:defPPr>
              <a:lvl1pPr marR="0" indent="0" defTabSz="1043056" fontAlgn="auto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600" b="1" i="0" u="none" strike="noStrike" cap="none" spc="0" normalizeH="0" baseline="0">
                  <a:ln>
                    <a:noFill/>
                  </a:ln>
                  <a:solidFill>
                    <a:srgbClr val="005AA9"/>
                  </a:solidFill>
                  <a:effectLst/>
                  <a:uLnTx/>
                  <a:uFillTx/>
                  <a:latin typeface="Arial Narrow" panose="020B0606020202030204" pitchFamily="34" charset="0"/>
                  <a:ea typeface="+mj-ea"/>
                  <a:cs typeface="+mj-cs"/>
                </a:defRPr>
              </a:lvl1pPr>
            </a:lstStyle>
            <a:p>
              <a:r>
                <a:rPr lang="ru-RU" sz="1100" dirty="0" smtClean="0"/>
                <a:t>** - годовой показатель</a:t>
              </a:r>
              <a:endParaRPr lang="ru-RU" sz="1100" dirty="0"/>
            </a:p>
          </p:txBody>
        </p:sp>
      </p:grpSp>
      <p:sp>
        <p:nvSpPr>
          <p:cNvPr id="98" name="TextBox 97"/>
          <p:cNvSpPr txBox="1"/>
          <p:nvPr/>
        </p:nvSpPr>
        <p:spPr>
          <a:xfrm>
            <a:off x="7424237" y="5349547"/>
            <a:ext cx="576064" cy="398013"/>
          </a:xfrm>
          <a:prstGeom prst="rect">
            <a:avLst/>
          </a:prstGeom>
          <a:noFill/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1800" dirty="0" smtClean="0">
                <a:solidFill>
                  <a:schemeClr val="accent1">
                    <a:lumMod val="75000"/>
                  </a:schemeClr>
                </a:solidFill>
              </a:rPr>
              <a:t>51 </a:t>
            </a:r>
            <a:r>
              <a:rPr lang="ru-RU" sz="900" dirty="0" smtClean="0">
                <a:solidFill>
                  <a:schemeClr val="accent1">
                    <a:lumMod val="75000"/>
                  </a:schemeClr>
                </a:solidFill>
              </a:rPr>
              <a:t>МЛРД РУБ.</a:t>
            </a:r>
            <a:endParaRPr lang="ru-RU" sz="9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7237627" y="5084397"/>
            <a:ext cx="576064" cy="398013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42 </a:t>
            </a:r>
            <a:r>
              <a:rPr lang="ru-RU" sz="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МЛРД РУБ.</a:t>
            </a:r>
            <a:endParaRPr lang="ru-RU" sz="9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7652843" y="5632425"/>
            <a:ext cx="576064" cy="374713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2000" dirty="0" smtClean="0">
                <a:solidFill>
                  <a:schemeClr val="accent6">
                    <a:lumMod val="75000"/>
                  </a:schemeClr>
                </a:solidFill>
              </a:rPr>
              <a:t>56 </a:t>
            </a:r>
            <a:r>
              <a:rPr lang="ru-RU" sz="900" dirty="0" smtClean="0">
                <a:solidFill>
                  <a:schemeClr val="accent6">
                    <a:lumMod val="75000"/>
                  </a:schemeClr>
                </a:solidFill>
              </a:rPr>
              <a:t>МЛРД РУБ.</a:t>
            </a:r>
            <a:endParaRPr lang="ru-RU" sz="9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5817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</TotalTime>
  <Words>198</Words>
  <Application>Microsoft Office PowerPoint</Application>
  <PresentationFormat>Экран (4:3)</PresentationFormat>
  <Paragraphs>67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Алексеева Екатерина Сергеевна</dc:creator>
  <cp:lastModifiedBy>Алексеева Екатерина Сергеевна</cp:lastModifiedBy>
  <cp:revision>34</cp:revision>
  <dcterms:created xsi:type="dcterms:W3CDTF">2019-06-20T16:13:53Z</dcterms:created>
  <dcterms:modified xsi:type="dcterms:W3CDTF">2019-09-23T09:09:00Z</dcterms:modified>
</cp:coreProperties>
</file>